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5" r:id="rId12"/>
    <p:sldId id="266" r:id="rId13"/>
    <p:sldId id="264" r:id="rId14"/>
    <p:sldId id="268" r:id="rId15"/>
    <p:sldId id="269" r:id="rId16"/>
    <p:sldId id="272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79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611"/>
    <a:srgbClr val="A44114"/>
    <a:srgbClr val="F3B99F"/>
    <a:srgbClr val="B94917"/>
    <a:srgbClr val="FF6600"/>
    <a:srgbClr val="000066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7155" autoAdjust="0"/>
  </p:normalViewPr>
  <p:slideViewPr>
    <p:cSldViewPr>
      <p:cViewPr varScale="1">
        <p:scale>
          <a:sx n="114" d="100"/>
          <a:sy n="114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25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F0B6EC5B-DE15-4B62-9DC0-DE1BD893D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823FACB9-4E35-4CB3-835A-2EBF55FAED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defRPr sz="2900"/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rtl="1"/>
            <a:r>
              <a:rPr lang="en-US" altLang="en-US" dirty="0"/>
              <a:t>©</a:t>
            </a:r>
            <a:r>
              <a:rPr lang="he-IL" altLang="en-US" dirty="0"/>
              <a:t> שחר גבירץ</a:t>
            </a:r>
          </a:p>
          <a:p>
            <a:pPr rtl="1"/>
            <a:r>
              <a:rPr lang="en-US" altLang="en-US" dirty="0">
                <a:hlinkClick r:id="rId2"/>
              </a:rPr>
              <a:t>Shahar@IShahar.net</a:t>
            </a:r>
            <a:endParaRPr lang="en-US" altLang="en-US" dirty="0"/>
          </a:p>
          <a:p>
            <a:pPr rtl="1"/>
            <a:r>
              <a:rPr lang="en-US" altLang="en-US" dirty="0">
                <a:hlinkClick r:id="rId3"/>
              </a:rPr>
              <a:t>http://ishahar.net</a:t>
            </a:r>
            <a:endParaRPr lang="en-US" altLang="en-US" dirty="0"/>
          </a:p>
          <a:p>
            <a:pPr rt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45280F-DE53-48B1-9FB9-96A39916642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711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4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/>
            <a:r>
              <a:rPr lang="en-US" altLang="en-US" dirty="0"/>
              <a:t>©</a:t>
            </a:r>
            <a:r>
              <a:rPr lang="he-IL" altLang="en-US" dirty="0"/>
              <a:t> שחר גבירץ</a:t>
            </a:r>
          </a:p>
          <a:p>
            <a:pPr rtl="1"/>
            <a:r>
              <a:rPr lang="en-US" altLang="en-US" dirty="0">
                <a:hlinkClick r:id="rId2"/>
              </a:rPr>
              <a:t>Shahar@IShahar.net</a:t>
            </a:r>
            <a:endParaRPr lang="en-US" altLang="en-US" dirty="0"/>
          </a:p>
          <a:p>
            <a:pPr rtl="1"/>
            <a:r>
              <a:rPr lang="en-US" altLang="en-US" dirty="0">
                <a:hlinkClick r:id="rId3"/>
              </a:rPr>
              <a:t>http://ishahar.net</a:t>
            </a:r>
            <a:endParaRPr lang="en-US" altLang="en-US" dirty="0"/>
          </a:p>
          <a:p>
            <a:pPr rt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E90EB-6CA4-453F-8712-C339590DE0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12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228600"/>
            <a:ext cx="2076450" cy="57070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076950" cy="57070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/>
            <a:r>
              <a:rPr lang="en-US" altLang="en-US" dirty="0"/>
              <a:t>©</a:t>
            </a:r>
            <a:r>
              <a:rPr lang="he-IL" altLang="en-US" dirty="0"/>
              <a:t> שחר גבירץ</a:t>
            </a:r>
          </a:p>
          <a:p>
            <a:pPr rtl="1"/>
            <a:r>
              <a:rPr lang="en-US" altLang="en-US" dirty="0">
                <a:hlinkClick r:id="rId2"/>
              </a:rPr>
              <a:t>Shahar@IShahar.net</a:t>
            </a:r>
            <a:endParaRPr lang="en-US" altLang="en-US" dirty="0"/>
          </a:p>
          <a:p>
            <a:pPr rtl="1"/>
            <a:r>
              <a:rPr lang="en-US" altLang="en-US" dirty="0">
                <a:hlinkClick r:id="rId3"/>
              </a:rPr>
              <a:t>http://ishahar.net</a:t>
            </a:r>
            <a:endParaRPr lang="en-US" altLang="en-US" dirty="0"/>
          </a:p>
          <a:p>
            <a:pPr rt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251BA-4196-46F7-BF5E-DE37F6712A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7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762000" y="6236677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rtl="1"/>
            <a:r>
              <a:rPr lang="en-US" altLang="en-US" dirty="0"/>
              <a:t>©</a:t>
            </a:r>
            <a:r>
              <a:rPr lang="he-IL" altLang="en-US" dirty="0"/>
              <a:t> שחר גבירץ</a:t>
            </a:r>
          </a:p>
          <a:p>
            <a:pPr rtl="1"/>
            <a:r>
              <a:rPr lang="en-US" altLang="en-US" dirty="0">
                <a:hlinkClick r:id="rId2"/>
              </a:rPr>
              <a:t>Shahar@IShahar.net</a:t>
            </a:r>
            <a:endParaRPr lang="en-US" altLang="en-US" dirty="0"/>
          </a:p>
          <a:p>
            <a:pPr rtl="1"/>
            <a:r>
              <a:rPr lang="en-US" altLang="en-US" dirty="0">
                <a:hlinkClick r:id="rId3"/>
              </a:rPr>
              <a:t>http://ishahar.net</a:t>
            </a:r>
            <a:endParaRPr lang="en-US" altLang="en-US" dirty="0"/>
          </a:p>
          <a:p>
            <a:pPr rt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6F290-D301-4864-9490-340EF1158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0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/>
            <a:r>
              <a:rPr lang="en-US" altLang="en-US" dirty="0"/>
              <a:t>©</a:t>
            </a:r>
            <a:r>
              <a:rPr lang="he-IL" altLang="en-US" dirty="0"/>
              <a:t> שחר גבירץ</a:t>
            </a:r>
          </a:p>
          <a:p>
            <a:pPr rtl="1"/>
            <a:r>
              <a:rPr lang="en-US" altLang="en-US" dirty="0">
                <a:hlinkClick r:id="rId2"/>
              </a:rPr>
              <a:t>Shahar@IShahar.net</a:t>
            </a:r>
            <a:endParaRPr lang="en-US" altLang="en-US" dirty="0"/>
          </a:p>
          <a:p>
            <a:pPr rtl="1"/>
            <a:r>
              <a:rPr lang="en-US" altLang="en-US" dirty="0">
                <a:hlinkClick r:id="rId3"/>
              </a:rPr>
              <a:t>http://ishahar.net</a:t>
            </a:r>
            <a:endParaRPr lang="en-US" altLang="en-US" dirty="0"/>
          </a:p>
          <a:p>
            <a:pPr rt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08CE1-DD55-4A43-A479-EF83A2DC3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97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619500" cy="4411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3619500" cy="4411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/>
            <a:r>
              <a:rPr lang="en-US" altLang="en-US" dirty="0"/>
              <a:t>©</a:t>
            </a:r>
            <a:r>
              <a:rPr lang="he-IL" altLang="en-US" dirty="0"/>
              <a:t> שחר גבירץ</a:t>
            </a:r>
          </a:p>
          <a:p>
            <a:pPr rtl="1"/>
            <a:r>
              <a:rPr lang="en-US" altLang="en-US" dirty="0">
                <a:hlinkClick r:id="rId2"/>
              </a:rPr>
              <a:t>Shahar@IShahar.net</a:t>
            </a:r>
            <a:endParaRPr lang="en-US" altLang="en-US" dirty="0"/>
          </a:p>
          <a:p>
            <a:pPr rtl="1"/>
            <a:r>
              <a:rPr lang="en-US" altLang="en-US" dirty="0">
                <a:hlinkClick r:id="rId3"/>
              </a:rPr>
              <a:t>http://ishahar.net</a:t>
            </a:r>
            <a:endParaRPr lang="en-US" altLang="en-US" dirty="0"/>
          </a:p>
          <a:p>
            <a:pPr rt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7AF89-6755-46F5-BBCF-E571D7F311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3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/>
            <a:r>
              <a:rPr lang="en-US" altLang="en-US" dirty="0"/>
              <a:t>©</a:t>
            </a:r>
            <a:r>
              <a:rPr lang="he-IL" altLang="en-US" dirty="0"/>
              <a:t> שחר גבירץ</a:t>
            </a:r>
          </a:p>
          <a:p>
            <a:pPr rtl="1"/>
            <a:r>
              <a:rPr lang="en-US" altLang="en-US" dirty="0">
                <a:hlinkClick r:id="rId2"/>
              </a:rPr>
              <a:t>Shahar@IShahar.net</a:t>
            </a:r>
            <a:endParaRPr lang="en-US" altLang="en-US" dirty="0"/>
          </a:p>
          <a:p>
            <a:pPr rtl="1"/>
            <a:r>
              <a:rPr lang="en-US" altLang="en-US" dirty="0">
                <a:hlinkClick r:id="rId3"/>
              </a:rPr>
              <a:t>http://ishahar.net</a:t>
            </a:r>
            <a:endParaRPr lang="en-US" altLang="en-US" dirty="0"/>
          </a:p>
          <a:p>
            <a:pPr rt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BE3C0-1208-4260-82C3-0EB0400271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2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/>
            <a:r>
              <a:rPr lang="en-US" altLang="en-US" dirty="0"/>
              <a:t>©</a:t>
            </a:r>
            <a:r>
              <a:rPr lang="he-IL" altLang="en-US" dirty="0"/>
              <a:t> שחר גבירץ</a:t>
            </a:r>
          </a:p>
          <a:p>
            <a:pPr rtl="1"/>
            <a:r>
              <a:rPr lang="en-US" altLang="en-US" dirty="0">
                <a:hlinkClick r:id="rId2"/>
              </a:rPr>
              <a:t>Shahar@IShahar.net</a:t>
            </a:r>
            <a:endParaRPr lang="en-US" altLang="en-US" dirty="0"/>
          </a:p>
          <a:p>
            <a:pPr rtl="1"/>
            <a:r>
              <a:rPr lang="en-US" altLang="en-US" dirty="0">
                <a:hlinkClick r:id="rId3"/>
              </a:rPr>
              <a:t>http://ishahar.net</a:t>
            </a:r>
            <a:endParaRPr lang="en-US" altLang="en-US" dirty="0"/>
          </a:p>
          <a:p>
            <a:pPr rt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02DF6-5EF1-449D-8E8F-F40E7D2FCB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36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/>
            <a:r>
              <a:rPr lang="en-US" altLang="en-US" dirty="0"/>
              <a:t>©</a:t>
            </a:r>
            <a:r>
              <a:rPr lang="he-IL" altLang="en-US" dirty="0"/>
              <a:t> שחר גבירץ</a:t>
            </a:r>
          </a:p>
          <a:p>
            <a:pPr rtl="1"/>
            <a:r>
              <a:rPr lang="en-US" altLang="en-US" dirty="0">
                <a:hlinkClick r:id="rId2"/>
              </a:rPr>
              <a:t>Shahar@IShahar.net</a:t>
            </a:r>
            <a:endParaRPr lang="en-US" altLang="en-US" dirty="0"/>
          </a:p>
          <a:p>
            <a:pPr rtl="1"/>
            <a:r>
              <a:rPr lang="en-US" altLang="en-US" dirty="0">
                <a:hlinkClick r:id="rId3"/>
              </a:rPr>
              <a:t>http://ishahar.net</a:t>
            </a:r>
            <a:endParaRPr lang="en-US" altLang="en-US" dirty="0"/>
          </a:p>
          <a:p>
            <a:pPr rt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460AA-1533-4548-8781-A6D0EAE27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09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/>
            <a:r>
              <a:rPr lang="en-US" altLang="en-US" dirty="0"/>
              <a:t>©</a:t>
            </a:r>
            <a:r>
              <a:rPr lang="he-IL" altLang="en-US" dirty="0"/>
              <a:t> שחר גבירץ</a:t>
            </a:r>
          </a:p>
          <a:p>
            <a:pPr rtl="1"/>
            <a:r>
              <a:rPr lang="en-US" altLang="en-US" dirty="0">
                <a:hlinkClick r:id="rId2"/>
              </a:rPr>
              <a:t>Shahar@IShahar.net</a:t>
            </a:r>
            <a:endParaRPr lang="en-US" altLang="en-US" dirty="0"/>
          </a:p>
          <a:p>
            <a:pPr rtl="1"/>
            <a:r>
              <a:rPr lang="en-US" altLang="en-US" dirty="0">
                <a:hlinkClick r:id="rId3"/>
              </a:rPr>
              <a:t>http://ishahar.net</a:t>
            </a:r>
            <a:endParaRPr lang="en-US" altLang="en-US" dirty="0"/>
          </a:p>
          <a:p>
            <a:pPr rt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86842-FEC9-453F-B6F7-7C945F3A2D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92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1"/>
            <a:r>
              <a:rPr lang="en-US" altLang="en-US" dirty="0"/>
              <a:t>©</a:t>
            </a:r>
            <a:r>
              <a:rPr lang="he-IL" altLang="en-US" dirty="0"/>
              <a:t> שחר גבירץ</a:t>
            </a:r>
          </a:p>
          <a:p>
            <a:pPr rtl="1"/>
            <a:r>
              <a:rPr lang="en-US" altLang="en-US" dirty="0">
                <a:hlinkClick r:id="rId2"/>
              </a:rPr>
              <a:t>Shahar@IShahar.net</a:t>
            </a:r>
            <a:endParaRPr lang="en-US" altLang="en-US" dirty="0"/>
          </a:p>
          <a:p>
            <a:pPr rtl="1"/>
            <a:r>
              <a:rPr lang="en-US" altLang="en-US" dirty="0">
                <a:hlinkClick r:id="rId3"/>
              </a:rPr>
              <a:t>http://ishahar.net</a:t>
            </a:r>
            <a:endParaRPr lang="en-US" altLang="en-US" dirty="0"/>
          </a:p>
          <a:p>
            <a:pPr rt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DA581-ADE3-4A40-91CB-711A776CAC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56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mailto:Shahar@IShahar.net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ishahar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696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 dirty="0"/>
              <a:t>כותרת</a:t>
            </a:r>
            <a:endParaRPr lang="en-US" alt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391400" cy="441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n-US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 rtl="1"/>
            <a:r>
              <a:rPr lang="en-US" altLang="en-US" dirty="0"/>
              <a:t>©</a:t>
            </a:r>
            <a:r>
              <a:rPr lang="he-IL" altLang="en-US" dirty="0"/>
              <a:t> שחר גבירץ</a:t>
            </a:r>
          </a:p>
          <a:p>
            <a:pPr rtl="1"/>
            <a:r>
              <a:rPr lang="en-US" altLang="en-US" dirty="0">
                <a:hlinkClick r:id="rId13"/>
              </a:rPr>
              <a:t>Shahar@IShahar.net</a:t>
            </a:r>
            <a:endParaRPr lang="en-US" altLang="en-US" dirty="0"/>
          </a:p>
          <a:p>
            <a:pPr rtl="1"/>
            <a:r>
              <a:rPr lang="en-US" altLang="en-US" dirty="0">
                <a:hlinkClick r:id="rId14"/>
              </a:rPr>
              <a:t>http://ishahar.net</a:t>
            </a:r>
            <a:endParaRPr lang="en-US" altLang="en-US" dirty="0"/>
          </a:p>
          <a:p>
            <a:pPr rt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D7E5119E-5338-4B55-81DC-57EAC9440FD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r" rtl="1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r" rtl="1" eaLnBrk="1" fontAlgn="base" hangingPunct="1">
        <a:spcBef>
          <a:spcPct val="0"/>
        </a:spcBef>
        <a:spcAft>
          <a:spcPct val="2500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87425" indent="-293688" algn="r" rtl="1" eaLnBrk="1" fontAlgn="base" hangingPunct="1">
        <a:spcBef>
          <a:spcPct val="0"/>
        </a:spcBef>
        <a:spcAft>
          <a:spcPct val="25000"/>
        </a:spcAft>
        <a:buClr>
          <a:schemeClr val="accent1"/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281113" indent="-2921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sql.ishaha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sql.ishahar.net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shahar.net/" TargetMode="External"/><Relationship Id="rId2" Type="http://schemas.openxmlformats.org/officeDocument/2006/relationships/hyperlink" Target="mailto:Shahar@IShahar.ne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SQL</a:t>
            </a:r>
            <a:r>
              <a:rPr lang="he-IL" dirty="0"/>
              <a:t> - כתיבת שאילתות למתחילים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000" dirty="0"/>
              <a:t>OUTER/CROSS APPLY</a:t>
            </a:r>
          </a:p>
          <a:p>
            <a:pPr algn="ctr"/>
            <a:r>
              <a:rPr lang="en-US" sz="2000" dirty="0"/>
              <a:t>SQL Functions</a:t>
            </a:r>
          </a:p>
          <a:p>
            <a:pPr algn="ctr"/>
            <a:r>
              <a:rPr lang="en-US" sz="2000" dirty="0"/>
              <a:t>ALL / ANY</a:t>
            </a:r>
          </a:p>
          <a:p>
            <a:pPr algn="ctr"/>
            <a:r>
              <a:rPr lang="en-US" sz="2000" dirty="0"/>
              <a:t>EXISTS</a:t>
            </a:r>
          </a:p>
          <a:p>
            <a:pPr algn="ctr"/>
            <a:r>
              <a:rPr lang="en-US" sz="2000" dirty="0"/>
              <a:t>UNION / UNION ALL</a:t>
            </a:r>
          </a:p>
          <a:p>
            <a:pPr algn="ctr"/>
            <a:r>
              <a:rPr lang="en-US" sz="2000" dirty="0"/>
              <a:t>INTERSECT</a:t>
            </a:r>
          </a:p>
          <a:p>
            <a:pPr algn="ctr"/>
            <a:r>
              <a:rPr lang="en-US" sz="2000" dirty="0"/>
              <a:t>EXCEPT</a:t>
            </a:r>
          </a:p>
          <a:p>
            <a:pPr algn="ctr"/>
            <a:r>
              <a:rPr lang="en-US" dirty="0">
                <a:hlinkClick r:id="rId2"/>
              </a:rPr>
              <a:t>http://LearnSQL.IShahar.net</a:t>
            </a:r>
            <a:endParaRPr lang="en-US" dirty="0"/>
          </a:p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11662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2F015-0949-467A-9BD6-157A196FB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B4516-4696-488B-8BA8-6DA69361B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6450" lvl="1" indent="-457200">
              <a:buFont typeface="Arial" panose="020B0604020202020204" pitchFamily="34" charset="0"/>
              <a:buChar char="•"/>
            </a:pPr>
            <a:r>
              <a:rPr lang="he-IL" dirty="0"/>
              <a:t>מאפשר לבצע פילטור בסגנון "צד שמאל גדול</a:t>
            </a:r>
            <a:r>
              <a:rPr lang="en-US" dirty="0"/>
              <a:t>/</a:t>
            </a:r>
            <a:r>
              <a:rPr lang="he-IL" dirty="0"/>
              <a:t>קטן</a:t>
            </a:r>
            <a:r>
              <a:rPr lang="en-US" dirty="0"/>
              <a:t>/</a:t>
            </a:r>
            <a:r>
              <a:rPr lang="he-IL" dirty="0"/>
              <a:t>שווה</a:t>
            </a:r>
            <a:r>
              <a:rPr lang="en-US" dirty="0"/>
              <a:t>/</a:t>
            </a:r>
            <a:r>
              <a:rPr lang="he-IL" dirty="0"/>
              <a:t>... (כל אופרטור השוואתי) </a:t>
            </a:r>
            <a:r>
              <a:rPr lang="he-IL" b="1" dirty="0"/>
              <a:t>מכל אחד ואחד </a:t>
            </a:r>
            <a:r>
              <a:rPr lang="he-IL" dirty="0"/>
              <a:t>מהאיברים שהוחזרו על השאילתה בצד ימין"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0A5CD-1068-44EA-966C-BD3FB75AD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91DEED-68F4-41F1-88A8-5355D60395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1725" y="3276600"/>
            <a:ext cx="49339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945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2F015-0949-467A-9BD6-157A196FB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B4516-4696-488B-8BA8-6DA69361B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6450" lvl="1" indent="-457200">
              <a:buFont typeface="Arial" panose="020B0604020202020204" pitchFamily="34" charset="0"/>
              <a:buChar char="•"/>
            </a:pPr>
            <a:r>
              <a:rPr lang="he-IL" dirty="0"/>
              <a:t>מאפשר לבצע פילטור בסגנון "צד שמאל גדול</a:t>
            </a:r>
            <a:r>
              <a:rPr lang="en-US" dirty="0"/>
              <a:t>/</a:t>
            </a:r>
            <a:r>
              <a:rPr lang="he-IL" dirty="0"/>
              <a:t>קטן</a:t>
            </a:r>
            <a:r>
              <a:rPr lang="en-US" dirty="0"/>
              <a:t>/</a:t>
            </a:r>
            <a:r>
              <a:rPr lang="he-IL" dirty="0"/>
              <a:t>שווה</a:t>
            </a:r>
            <a:r>
              <a:rPr lang="en-US" dirty="0"/>
              <a:t>/</a:t>
            </a:r>
            <a:r>
              <a:rPr lang="he-IL" dirty="0"/>
              <a:t>... (כל אופרטור השוואתי) </a:t>
            </a:r>
            <a:r>
              <a:rPr lang="he-IL" b="1" dirty="0"/>
              <a:t>מלפחות אחד </a:t>
            </a:r>
            <a:r>
              <a:rPr lang="he-IL" dirty="0"/>
              <a:t>מהאיברים שהוחזרו על השאילתה בצד ימין"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0A5CD-1068-44EA-966C-BD3FB75AD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1B189A-7C14-4F4F-866E-F53508C7E1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335338"/>
            <a:ext cx="494347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97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06B64-F54C-463E-9127-F36202234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ALL/ANY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0524C-51C5-4025-9E91-BD4F181DB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נרצה לשלוף את כל המשתמשים שהגיל שלהם הוא המקסימלי, מבין כל המשתמשים בעלי אותו </a:t>
            </a:r>
            <a:r>
              <a:rPr lang="en-US" dirty="0"/>
              <a:t>Reputation</a:t>
            </a:r>
            <a:r>
              <a:rPr lang="he-IL" dirty="0"/>
              <a:t>.</a:t>
            </a:r>
          </a:p>
          <a:p>
            <a:r>
              <a:rPr lang="he-IL" dirty="0"/>
              <a:t>כלומר, אם אבי (43), דוד (51) ואמיר (51) הם כל בעלי ה- </a:t>
            </a:r>
            <a:r>
              <a:rPr lang="en-US" dirty="0"/>
              <a:t>Reputation</a:t>
            </a:r>
            <a:r>
              <a:rPr lang="he-IL" dirty="0"/>
              <a:t> בגובה 200</a:t>
            </a:r>
            <a:r>
              <a:rPr lang="en-US" dirty="0"/>
              <a:t> </a:t>
            </a:r>
            <a:r>
              <a:rPr lang="he-IL" dirty="0"/>
              <a:t> - נרצה להחזיר את הפרטים של דוד ואמיר.</a:t>
            </a:r>
          </a:p>
          <a:p>
            <a:endParaRPr lang="he-IL" dirty="0"/>
          </a:p>
          <a:p>
            <a:r>
              <a:rPr lang="he-IL" dirty="0"/>
              <a:t>נראה קודם איך עושים את זה בשיטה שאנחנו יודעים כבר עכשיו, ואז איך עושים את זה עם </a:t>
            </a:r>
            <a:r>
              <a:rPr lang="en-US" dirty="0"/>
              <a:t>ALL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29D74-CACD-470E-B206-ACDF52BE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2279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E9CB3-8CE4-4F1A-AA98-2B822253C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15F76-805B-4737-802A-E51FB4993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כאמור – מקביל בקונספט ל- </a:t>
            </a:r>
            <a:r>
              <a:rPr lang="en-US" dirty="0"/>
              <a:t>ALL</a:t>
            </a:r>
            <a:r>
              <a:rPr lang="he-IL" dirty="0"/>
              <a:t> רק דורש </a:t>
            </a:r>
            <a:r>
              <a:rPr lang="he-IL" b="1" dirty="0"/>
              <a:t>שלפחות אחד</a:t>
            </a:r>
            <a:r>
              <a:rPr lang="he-IL" dirty="0"/>
              <a:t> מהערכים בשאילתה הפנימית יקיים את תנאי ההשוואה.</a:t>
            </a:r>
          </a:p>
          <a:p>
            <a:endParaRPr lang="he-IL" dirty="0"/>
          </a:p>
          <a:p>
            <a:r>
              <a:rPr lang="he-IL" dirty="0"/>
              <a:t>- בתרגיל!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E70E7-107B-448C-98F1-AAF569149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009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46B31-6869-4D0D-886B-F027BE673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A8596-713E-4EBD-A707-ACCD4879F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dirty="0"/>
              <a:t> מחזיר </a:t>
            </a:r>
            <a:r>
              <a:rPr lang="en-US" dirty="0"/>
              <a:t>true</a:t>
            </a:r>
            <a:r>
              <a:rPr lang="he-IL" dirty="0"/>
              <a:t> אם השאילתה הפנימית מחזירה לפחות שורה אחת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5A96A4-6E62-4992-B34B-FF89D1F91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02D98B-C47F-415D-BD6D-1445ECC103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3124200"/>
            <a:ext cx="60388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7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C61BE-3A48-4248-8711-14A615AAFE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אופרטורים בין שאילתות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FF86EF-DBBA-4B30-A3AB-CCE9690F47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28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7296A-C05D-4FD7-A16D-CB33BFC63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</a:t>
            </a:r>
            <a:r>
              <a:rPr lang="he-IL" dirty="0"/>
              <a:t> ו- </a:t>
            </a:r>
            <a:r>
              <a:rPr lang="en-US" dirty="0"/>
              <a:t>UNION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0D8FD-B10D-4A45-B0E3-8A235CF99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dirty="0"/>
              <a:t>מאפשרים לנו לאחד ל-</a:t>
            </a:r>
            <a:r>
              <a:rPr lang="en-US" dirty="0"/>
              <a:t>result-set</a:t>
            </a:r>
            <a:r>
              <a:rPr lang="he-IL" dirty="0"/>
              <a:t> אחד תוצאה של שתי שאילתות נפרדות </a:t>
            </a:r>
            <a:r>
              <a:rPr lang="he-IL" u="sng" dirty="0"/>
              <a:t>בתנאי שהם מחזירים אותו מס</a:t>
            </a:r>
            <a:r>
              <a:rPr lang="en-US" u="sng" dirty="0"/>
              <a:t>'</a:t>
            </a:r>
            <a:r>
              <a:rPr lang="he-IL" u="sng" dirty="0"/>
              <a:t> עמודות מאותו סוג</a:t>
            </a:r>
            <a:r>
              <a:rPr lang="he-IL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UNION</a:t>
            </a:r>
            <a:r>
              <a:rPr lang="he-IL" dirty="0"/>
              <a:t> – איחוד ללא כפילויות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UNION ALL</a:t>
            </a:r>
            <a:r>
              <a:rPr lang="he-IL" dirty="0"/>
              <a:t> – מתיר כפילויות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89A95C-D26A-41A2-993B-4C829FCD0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4812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7296A-C05D-4FD7-A16D-CB33BFC63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</a:t>
            </a:r>
            <a:r>
              <a:rPr lang="he-IL" dirty="0"/>
              <a:t> ו- </a:t>
            </a:r>
            <a:r>
              <a:rPr lang="en-US" dirty="0"/>
              <a:t>UNION ALL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89A95C-D26A-41A2-993B-4C829FCD0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4A1F03-5F64-4B21-8E7D-32DA156F7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הצג את ממוצע האורכים של כל שמות המשתמש וכותרות הפוסטים ב- </a:t>
            </a:r>
            <a:r>
              <a:rPr lang="en-US" dirty="0"/>
              <a:t>SO</a:t>
            </a:r>
            <a:r>
              <a:rPr lang="he-I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89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B6866-2BD4-4BA3-ACB5-151F7377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INTERSECT</a:t>
            </a:r>
            <a:r>
              <a:rPr lang="he-IL" dirty="0"/>
              <a:t> ו- </a:t>
            </a:r>
            <a:r>
              <a:rPr lang="en-US" dirty="0"/>
              <a:t>EXCEPT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419D6-7287-4AF7-BE3E-854604138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7391400" cy="44116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INTERSECT </a:t>
            </a:r>
            <a:r>
              <a:rPr lang="he-IL" dirty="0"/>
              <a:t> - לקבל את </a:t>
            </a:r>
            <a:r>
              <a:rPr lang="he-IL" b="1" dirty="0"/>
              <a:t>החיתוך</a:t>
            </a:r>
            <a:r>
              <a:rPr lang="he-IL" dirty="0"/>
              <a:t> של שני </a:t>
            </a:r>
            <a:r>
              <a:rPr lang="en-US" dirty="0"/>
              <a:t>result-sets</a:t>
            </a:r>
            <a:endParaRPr lang="he-IL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he-IL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he-I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EXCEPT</a:t>
            </a:r>
            <a:r>
              <a:rPr lang="he-IL" dirty="0"/>
              <a:t> – לקבל חיסור (במובן של תורת הקבוצות) של ה- </a:t>
            </a:r>
            <a:r>
              <a:rPr lang="en-US" dirty="0"/>
              <a:t>result-set</a:t>
            </a:r>
            <a:r>
              <a:rPr lang="he-IL" dirty="0"/>
              <a:t> השני מהראשון.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dirty="0"/>
              <a:t>רלוונטיים רק ב- </a:t>
            </a:r>
            <a:r>
              <a:rPr lang="en-US" dirty="0"/>
              <a:t>result-sets</a:t>
            </a:r>
            <a:r>
              <a:rPr lang="he-IL" dirty="0"/>
              <a:t> תואמים (מבחינת כמות עמודות וה- </a:t>
            </a:r>
            <a:r>
              <a:rPr lang="en-US" dirty="0"/>
              <a:t>type</a:t>
            </a:r>
            <a:r>
              <a:rPr lang="he-IL" dirty="0"/>
              <a:t>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4C757-7216-4468-83B1-1A514D6D6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  <p:pic>
        <p:nvPicPr>
          <p:cNvPr id="1028" name="Picture 4" descr="תוצאת תמונה עבור ‪intersect venn‬‏">
            <a:extLst>
              <a:ext uri="{FF2B5EF4-FFF2-40B4-BE49-F238E27FC236}">
                <a16:creationId xmlns:a16="http://schemas.microsoft.com/office/drawing/2014/main" id="{600DF8BF-CE9D-4DC4-8A6A-0C43A3F3B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28800"/>
            <a:ext cx="13208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תוצאת תמונה עבור ‪set minus venn‬‏">
            <a:extLst>
              <a:ext uri="{FF2B5EF4-FFF2-40B4-BE49-F238E27FC236}">
                <a16:creationId xmlns:a16="http://schemas.microsoft.com/office/drawing/2014/main" id="{15BF0590-69AB-4156-BB7E-12FBC52A7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94563"/>
            <a:ext cx="1295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224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E104C-99FD-4DB7-B7C4-05F0A9FD1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3F9EC2-5500-495D-9867-AAAE0E18E6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68857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29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DA540-E216-47E5-AA9E-59003E11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בתוכנית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AD39C-A2AF-4FE8-AD75-90B8F17F6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dirty="0"/>
              <a:t>חזרה +הרחבה על </a:t>
            </a:r>
            <a:r>
              <a:rPr lang="en-US" dirty="0"/>
              <a:t>OUTER/CROSS APPLY</a:t>
            </a:r>
            <a:endParaRPr lang="he-I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ALL/ANY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EXISTS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dirty="0"/>
              <a:t>פעולות בין </a:t>
            </a:r>
            <a:r>
              <a:rPr lang="en-US" dirty="0"/>
              <a:t>result sets</a:t>
            </a:r>
            <a:endParaRPr lang="he-IL" dirty="0"/>
          </a:p>
          <a:p>
            <a:pPr marL="806450" lvl="1" indent="-457200">
              <a:buFont typeface="Arial" panose="020B0604020202020204" pitchFamily="34" charset="0"/>
              <a:buChar char="•"/>
            </a:pPr>
            <a:r>
              <a:rPr lang="en-US" dirty="0"/>
              <a:t>UNION / UNION ALL</a:t>
            </a:r>
          </a:p>
          <a:p>
            <a:pPr marL="806450" lvl="1" indent="-457200">
              <a:buFont typeface="Arial" panose="020B0604020202020204" pitchFamily="34" charset="0"/>
              <a:buChar char="•"/>
            </a:pPr>
            <a:r>
              <a:rPr lang="en-US" dirty="0"/>
              <a:t>INTERSECT</a:t>
            </a:r>
          </a:p>
          <a:p>
            <a:pPr marL="806450" lvl="1" indent="-457200">
              <a:buFont typeface="Arial" panose="020B0604020202020204" pitchFamily="34" charset="0"/>
              <a:buChar char="•"/>
            </a:pPr>
            <a:r>
              <a:rPr lang="en-US" dirty="0"/>
              <a:t>EXCEPT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dirty="0"/>
              <a:t>הרכבת </a:t>
            </a:r>
            <a:r>
              <a:rPr lang="en-US" dirty="0"/>
              <a:t>string</a:t>
            </a:r>
            <a:r>
              <a:rPr lang="he-IL" dirty="0"/>
              <a:t> בודד מ-</a:t>
            </a:r>
            <a:r>
              <a:rPr lang="en-US" dirty="0"/>
              <a:t>result-set</a:t>
            </a:r>
            <a:r>
              <a:rPr lang="he-IL" dirty="0"/>
              <a:t> (למשל, </a:t>
            </a:r>
            <a:r>
              <a:rPr lang="en-US" dirty="0"/>
              <a:t>HTML</a:t>
            </a:r>
            <a:r>
              <a:rPr lang="he-IL" dirty="0"/>
              <a:t>)</a:t>
            </a:r>
          </a:p>
          <a:p>
            <a:pPr marL="8064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4715B-68E4-43F9-A20D-891DD8E55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1689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B195B-1408-4CC4-91F3-6BF25FF8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B8F32A-57DC-4CBC-A152-7428361F27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7512" y="895350"/>
            <a:ext cx="3228975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214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8F84D7-92F3-43AE-AA4F-5AD84EC9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5E0FC0-7D8E-4888-89FE-41BF473F8E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7" y="866775"/>
            <a:ext cx="4695825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10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C33B-613C-4719-9578-CCEACF18C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משהו חביב לסיום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6796B-0C2F-494E-835F-F3210913E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נניח שאנחנו רוצים לקבל את כל השאלות שהתפרסמו בטווח תאריכים מסויים.</a:t>
            </a:r>
          </a:p>
          <a:p>
            <a:r>
              <a:rPr lang="he-IL" dirty="0"/>
              <a:t>אנחנו יודעים לכתוב </a:t>
            </a:r>
            <a:r>
              <a:rPr lang="en-US" dirty="0"/>
              <a:t>SQL </a:t>
            </a:r>
            <a:r>
              <a:rPr lang="he-IL" dirty="0"/>
              <a:t> לזה, אבל אנחנו נרצה הפעם להוציא את זה בצורה שונה – של </a:t>
            </a:r>
            <a:r>
              <a:rPr lang="en-US" dirty="0"/>
              <a:t>HTML</a:t>
            </a:r>
            <a:r>
              <a:rPr lang="he-IL" dirty="0"/>
              <a:t>. </a:t>
            </a:r>
          </a:p>
          <a:p>
            <a:endParaRPr lang="he-IL" dirty="0"/>
          </a:p>
          <a:p>
            <a:r>
              <a:rPr lang="he-IL" dirty="0"/>
              <a:t>איך נגיע לתוצאה הזאת?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ABBE2-4723-4148-96EF-8B2B42D3E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9055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5ADDF-2FA9-4192-86AD-526CAFFFB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0E261-FBDE-4BFD-B57A-A48F306E0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59BB6E-A547-40CA-BB01-CAF41E650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E0665F-A4C2-4A75-B9F1-B82BC98199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991" y="3495"/>
            <a:ext cx="9144000" cy="597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38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35644-6E10-4C1F-A2C1-40CBD06C4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7391400" cy="4411663"/>
          </a:xfrm>
        </p:spPr>
        <p:txBody>
          <a:bodyPr/>
          <a:lstStyle/>
          <a:p>
            <a:pPr algn="l" rtl="0"/>
            <a:r>
              <a:rPr lang="en-US" sz="1200" dirty="0"/>
              <a:t>DECLARE @</a:t>
            </a:r>
            <a:r>
              <a:rPr lang="en-US" sz="1200" dirty="0" err="1"/>
              <a:t>str</a:t>
            </a:r>
            <a:r>
              <a:rPr lang="en-US" sz="1200" dirty="0"/>
              <a:t> </a:t>
            </a:r>
            <a:r>
              <a:rPr lang="en-US" sz="1200" dirty="0" err="1"/>
              <a:t>nvarchar</a:t>
            </a:r>
            <a:r>
              <a:rPr lang="en-US" sz="1200" dirty="0"/>
              <a:t>(max)=''</a:t>
            </a:r>
          </a:p>
          <a:p>
            <a:pPr algn="l" rtl="0"/>
            <a:r>
              <a:rPr lang="en-US" sz="1200" dirty="0"/>
              <a:t>SELECT @</a:t>
            </a:r>
            <a:r>
              <a:rPr lang="en-US" sz="1200" dirty="0" err="1"/>
              <a:t>str</a:t>
            </a:r>
            <a:r>
              <a:rPr lang="en-US" sz="1200" dirty="0"/>
              <a:t> = @</a:t>
            </a:r>
            <a:r>
              <a:rPr lang="en-US" sz="1200" dirty="0" err="1"/>
              <a:t>str</a:t>
            </a:r>
            <a:r>
              <a:rPr lang="en-US" sz="1200" dirty="0"/>
              <a:t> + '</a:t>
            </a:r>
          </a:p>
          <a:p>
            <a:pPr algn="l" rtl="0"/>
            <a:r>
              <a:rPr lang="en-US" sz="1200" dirty="0"/>
              <a:t>&lt;table&gt;</a:t>
            </a:r>
          </a:p>
          <a:p>
            <a:pPr algn="l" rtl="0"/>
            <a:r>
              <a:rPr lang="en-US" sz="1200" dirty="0"/>
              <a:t>&lt;</a:t>
            </a:r>
            <a:r>
              <a:rPr lang="en-US" sz="1200" dirty="0" err="1"/>
              <a:t>tr</a:t>
            </a:r>
            <a:r>
              <a:rPr lang="en-US" sz="1200" dirty="0"/>
              <a:t>&gt;</a:t>
            </a:r>
          </a:p>
          <a:p>
            <a:pPr algn="l" rtl="0"/>
            <a:r>
              <a:rPr lang="en-US" sz="1200" dirty="0"/>
              <a:t>&lt;</a:t>
            </a:r>
            <a:r>
              <a:rPr lang="en-US" sz="1200" dirty="0" err="1"/>
              <a:t>th</a:t>
            </a:r>
            <a:r>
              <a:rPr lang="en-US" sz="1200" dirty="0"/>
              <a:t>&gt;Id&lt;/</a:t>
            </a:r>
            <a:r>
              <a:rPr lang="en-US" sz="1200" dirty="0" err="1"/>
              <a:t>th</a:t>
            </a:r>
            <a:r>
              <a:rPr lang="en-US" sz="1200" dirty="0"/>
              <a:t>&gt;</a:t>
            </a:r>
          </a:p>
          <a:p>
            <a:pPr algn="l" rtl="0"/>
            <a:r>
              <a:rPr lang="en-US" sz="1200" dirty="0"/>
              <a:t>&lt;</a:t>
            </a:r>
            <a:r>
              <a:rPr lang="en-US" sz="1200" dirty="0" err="1"/>
              <a:t>th</a:t>
            </a:r>
            <a:r>
              <a:rPr lang="en-US" sz="1200" dirty="0"/>
              <a:t>&gt;Title&lt;/</a:t>
            </a:r>
            <a:r>
              <a:rPr lang="en-US" sz="1200" dirty="0" err="1"/>
              <a:t>th</a:t>
            </a:r>
            <a:r>
              <a:rPr lang="en-US" sz="1200" dirty="0"/>
              <a:t>&gt;</a:t>
            </a:r>
          </a:p>
          <a:p>
            <a:pPr algn="l" rtl="0"/>
            <a:r>
              <a:rPr lang="en-US" sz="1200" dirty="0"/>
              <a:t>&lt;</a:t>
            </a:r>
            <a:r>
              <a:rPr lang="en-US" sz="1200" dirty="0" err="1"/>
              <a:t>th</a:t>
            </a:r>
            <a:r>
              <a:rPr lang="en-US" sz="1200" dirty="0"/>
              <a:t>&gt;Creation Date&lt;/</a:t>
            </a:r>
            <a:r>
              <a:rPr lang="en-US" sz="1200" dirty="0" err="1"/>
              <a:t>th</a:t>
            </a:r>
            <a:r>
              <a:rPr lang="en-US" sz="1200" dirty="0"/>
              <a:t>&gt;</a:t>
            </a:r>
          </a:p>
          <a:p>
            <a:pPr algn="l" rtl="0"/>
            <a:r>
              <a:rPr lang="en-US" sz="1200" dirty="0"/>
              <a:t>&lt;/</a:t>
            </a:r>
            <a:r>
              <a:rPr lang="en-US" sz="1200" dirty="0" err="1"/>
              <a:t>tr</a:t>
            </a:r>
            <a:r>
              <a:rPr lang="en-US" sz="1200" dirty="0"/>
              <a:t>&gt;</a:t>
            </a:r>
          </a:p>
          <a:p>
            <a:pPr algn="l" rtl="0"/>
            <a:r>
              <a:rPr lang="en-US" sz="1200" dirty="0"/>
              <a:t>'</a:t>
            </a:r>
          </a:p>
          <a:p>
            <a:pPr algn="l" rtl="0"/>
            <a:endParaRPr lang="en-US" sz="1200" dirty="0"/>
          </a:p>
          <a:p>
            <a:pPr algn="l" rtl="0"/>
            <a:r>
              <a:rPr lang="en-US" sz="1200" dirty="0"/>
              <a:t>SELECT @</a:t>
            </a:r>
            <a:r>
              <a:rPr lang="en-US" sz="1200" dirty="0" err="1"/>
              <a:t>str</a:t>
            </a:r>
            <a:r>
              <a:rPr lang="en-US" sz="1200" dirty="0"/>
              <a:t> =@</a:t>
            </a:r>
            <a:r>
              <a:rPr lang="en-US" sz="1200" dirty="0" err="1"/>
              <a:t>str</a:t>
            </a:r>
            <a:r>
              <a:rPr lang="en-US" sz="1200" dirty="0"/>
              <a:t> + '&lt;</a:t>
            </a:r>
            <a:r>
              <a:rPr lang="en-US" sz="1200" dirty="0" err="1"/>
              <a:t>tr</a:t>
            </a:r>
            <a:r>
              <a:rPr lang="en-US" sz="1200" dirty="0"/>
              <a:t>&gt;&lt;td&gt;' + </a:t>
            </a:r>
          </a:p>
          <a:p>
            <a:pPr algn="l" rtl="0"/>
            <a:r>
              <a:rPr lang="en-US" sz="1200" dirty="0"/>
              <a:t>cast(Id as varchar(8)) + </a:t>
            </a:r>
          </a:p>
          <a:p>
            <a:pPr algn="l" rtl="0"/>
            <a:r>
              <a:rPr lang="en-US" sz="1200" dirty="0"/>
              <a:t>'&lt;/td&gt;&lt;td&gt;' + </a:t>
            </a:r>
          </a:p>
          <a:p>
            <a:pPr algn="l" rtl="0"/>
            <a:r>
              <a:rPr lang="en-US" sz="1200" dirty="0"/>
              <a:t>Title + </a:t>
            </a:r>
          </a:p>
          <a:p>
            <a:pPr algn="l" rtl="0"/>
            <a:r>
              <a:rPr lang="en-US" sz="1200" dirty="0"/>
              <a:t>'&lt;/td&gt;&lt;td&gt;' + </a:t>
            </a:r>
          </a:p>
          <a:p>
            <a:pPr algn="l" rtl="0"/>
            <a:r>
              <a:rPr lang="en-US" sz="1200" dirty="0"/>
              <a:t>CONVERT(varchar(100), CreationDate,100) +</a:t>
            </a:r>
          </a:p>
          <a:p>
            <a:pPr algn="l" rtl="0"/>
            <a:r>
              <a:rPr lang="en-US" sz="1200" dirty="0"/>
              <a:t>'&lt;/td&gt;&lt;/</a:t>
            </a:r>
            <a:r>
              <a:rPr lang="en-US" sz="1200" dirty="0" err="1"/>
              <a:t>tr</a:t>
            </a:r>
            <a:r>
              <a:rPr lang="en-US" sz="1200" dirty="0"/>
              <a:t>&gt;'</a:t>
            </a:r>
          </a:p>
          <a:p>
            <a:pPr algn="l" rtl="0"/>
            <a:r>
              <a:rPr lang="en-US" sz="1200" dirty="0"/>
              <a:t>FROM Posts </a:t>
            </a:r>
          </a:p>
          <a:p>
            <a:pPr algn="l" rtl="0"/>
            <a:r>
              <a:rPr lang="en-US" sz="1200" dirty="0"/>
              <a:t>WHERE </a:t>
            </a:r>
            <a:r>
              <a:rPr lang="en-US" sz="1200" dirty="0" err="1"/>
              <a:t>PostTypeId</a:t>
            </a:r>
            <a:r>
              <a:rPr lang="en-US" sz="1200" dirty="0"/>
              <a:t>=1 AND </a:t>
            </a:r>
            <a:r>
              <a:rPr lang="en-US" sz="1200" dirty="0" err="1"/>
              <a:t>CreationDate</a:t>
            </a:r>
            <a:r>
              <a:rPr lang="en-US" sz="1200" dirty="0"/>
              <a:t> BETWEEN '2016-01-01 14:00' AND '2016-01-01 15:00'</a:t>
            </a:r>
          </a:p>
          <a:p>
            <a:pPr algn="l" rtl="0"/>
            <a:endParaRPr lang="en-US" sz="1200" dirty="0"/>
          </a:p>
          <a:p>
            <a:pPr algn="l" rtl="0"/>
            <a:r>
              <a:rPr lang="en-US" sz="1200" dirty="0"/>
              <a:t>SELECT @</a:t>
            </a:r>
            <a:r>
              <a:rPr lang="en-US" sz="1200" dirty="0" err="1"/>
              <a:t>str</a:t>
            </a:r>
            <a:r>
              <a:rPr lang="en-US" sz="1200" dirty="0"/>
              <a:t> = @</a:t>
            </a:r>
            <a:r>
              <a:rPr lang="en-US" sz="1200" dirty="0" err="1"/>
              <a:t>str</a:t>
            </a:r>
            <a:r>
              <a:rPr lang="en-US" sz="1200" dirty="0"/>
              <a:t> + '&lt;/table&gt;'</a:t>
            </a:r>
          </a:p>
          <a:p>
            <a:pPr algn="l" rtl="0"/>
            <a:endParaRPr lang="en-US" sz="1200" dirty="0"/>
          </a:p>
          <a:p>
            <a:pPr algn="l" rtl="0"/>
            <a:r>
              <a:rPr lang="en-US" sz="1200" dirty="0"/>
              <a:t>SELECT @</a:t>
            </a:r>
            <a:r>
              <a:rPr lang="en-US" sz="1200" dirty="0" err="1"/>
              <a:t>str</a:t>
            </a:r>
            <a:endParaRPr lang="en-US" sz="1200" dirty="0"/>
          </a:p>
          <a:p>
            <a:pPr algn="l" rtl="0"/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83FD5-98C9-4AC1-9862-B3BA2D7D5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546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SQL</a:t>
            </a:r>
            <a:r>
              <a:rPr lang="he-IL" dirty="0"/>
              <a:t> - כתיבת שאילתות למתחילים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>
                <a:hlinkClick r:id="rId2"/>
              </a:rPr>
              <a:t>http://LearnSQL.IShahar.net</a:t>
            </a:r>
            <a:endParaRPr lang="en-US" dirty="0"/>
          </a:p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565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DA24C-7F5F-4AF3-B259-CF6100121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</a:t>
            </a:r>
            <a:r>
              <a:rPr lang="he-IL" dirty="0"/>
              <a:t> - תזכורת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7420C-324A-4800-82B1-67757CA70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dirty="0"/>
              <a:t>מאפשר לנו להריץ עבור כל שורה בשאילתה החיצונית, שאילתה פנימית כלשהי, ולהשתמש בתוצאות שלה.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OUTER APPLY</a:t>
            </a:r>
            <a:r>
              <a:rPr lang="he-IL" dirty="0"/>
              <a:t> – כאשר השאילתה של ה- </a:t>
            </a:r>
            <a:r>
              <a:rPr lang="en-US" dirty="0"/>
              <a:t>APPLY</a:t>
            </a:r>
            <a:r>
              <a:rPr lang="he-IL" dirty="0"/>
              <a:t> לא מחזירה דבר עבור שורה בשאילתה החיצונית – יהיה לנו </a:t>
            </a:r>
            <a:r>
              <a:rPr lang="en-US" dirty="0"/>
              <a:t>NULL</a:t>
            </a:r>
            <a:endParaRPr lang="he-I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CROSS APPLY</a:t>
            </a:r>
            <a:r>
              <a:rPr lang="he-IL" dirty="0"/>
              <a:t> – לא מחזיר שורות מהשאילתה החיצונית, אם השאילתה של ה- </a:t>
            </a:r>
            <a:r>
              <a:rPr lang="en-US" dirty="0"/>
              <a:t>APPLY</a:t>
            </a:r>
            <a:r>
              <a:rPr lang="he-IL" dirty="0"/>
              <a:t> לא החזירה דבר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4E2B8-3223-4A32-9F6C-1C773DB5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567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B0012-00F1-4F1C-96C3-56A15080C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</a:t>
            </a:r>
            <a:r>
              <a:rPr lang="he-IL" dirty="0"/>
              <a:t> - תזכורת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FE965-A417-414F-A1C4-120300D21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עבור כל משתמש, תחזיר את השאלה האחרונה שפירסם ואת תאריך הפירסום שלה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E2B654-B5A1-4BAC-ADCE-3B105D53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143C28-743B-43E9-A5A8-C9CD4E6808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428" y="2441109"/>
            <a:ext cx="6343650" cy="2486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7EC307-16AE-4BDC-81E3-36D9FBAF75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4724400"/>
            <a:ext cx="5876925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0829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B0012-00F1-4F1C-96C3-56A15080C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</a:t>
            </a:r>
            <a:r>
              <a:rPr lang="he-IL" dirty="0"/>
              <a:t> - תזכורת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FE965-A417-414F-A1C4-120300D21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עבור כל משתמש, תחזיר את השאלה האחרונה שפירסם ואת תאריך הפירסום שלה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E2B654-B5A1-4BAC-ADCE-3B105D53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66F30C-031A-4E17-B519-D19C0CD0A9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415" y="2362200"/>
            <a:ext cx="6315075" cy="2362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203ADD-28BA-469B-AB4A-9FB88E3061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4435" y="4619320"/>
            <a:ext cx="61341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01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F4930-022F-4FA0-A5D4-521CAAFA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דוגמאות לשימושים של </a:t>
            </a:r>
            <a:r>
              <a:rPr lang="en-US" dirty="0"/>
              <a:t>APPLY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7F6A0-E441-41DE-AAF2-D5EAB75E1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dirty="0"/>
              <a:t>עבור כל שורה חיצונית, להביא </a:t>
            </a:r>
            <a:r>
              <a:rPr lang="en-US" dirty="0"/>
              <a:t>TOP x</a:t>
            </a:r>
            <a:r>
              <a:rPr lang="he-IL" dirty="0"/>
              <a:t> ערכים אחרונים</a:t>
            </a:r>
            <a:r>
              <a:rPr lang="en-US" dirty="0"/>
              <a:t>/</a:t>
            </a:r>
            <a:r>
              <a:rPr lang="he-IL" dirty="0"/>
              <a:t>ראשונים </a:t>
            </a:r>
            <a:r>
              <a:rPr lang="he-IL" b="1" dirty="0"/>
              <a:t>שמתאימים לפי פרמטרים של השליפה החיצונית</a:t>
            </a:r>
          </a:p>
          <a:p>
            <a:pPr marL="806450" lvl="1" indent="-457200">
              <a:buFont typeface="Arial" panose="020B0604020202020204" pitchFamily="34" charset="0"/>
              <a:buChar char="•"/>
            </a:pPr>
            <a:r>
              <a:rPr lang="en-US" dirty="0"/>
              <a:t>JOIN</a:t>
            </a:r>
            <a:r>
              <a:rPr lang="he-IL" dirty="0"/>
              <a:t> לא מתאים (לא בצורה פשוטה) – אנחנו לא רוצים לצרף את </a:t>
            </a:r>
            <a:r>
              <a:rPr lang="he-IL" u="sng" dirty="0"/>
              <a:t>כל</a:t>
            </a:r>
            <a:r>
              <a:rPr lang="he-IL" dirty="0"/>
              <a:t> הערכים, אלא רק </a:t>
            </a:r>
            <a:r>
              <a:rPr lang="he-IL" u="sng" dirty="0"/>
              <a:t>מספר מסויים עבור כל שורה של הטבלה החיצונית</a:t>
            </a:r>
            <a:endParaRPr lang="he-IL" dirty="0"/>
          </a:p>
          <a:p>
            <a:pPr marL="806450" lvl="1" indent="-457200">
              <a:buFont typeface="Arial" panose="020B0604020202020204" pitchFamily="34" charset="0"/>
              <a:buChar char="•"/>
            </a:pPr>
            <a:r>
              <a:rPr lang="he-IL" dirty="0"/>
              <a:t>שאילתה מקוננת בתוך ה- </a:t>
            </a:r>
            <a:r>
              <a:rPr lang="en-US" dirty="0"/>
              <a:t>select</a:t>
            </a:r>
            <a:r>
              <a:rPr lang="he-IL" dirty="0"/>
              <a:t> מאפשרת לנו להביא ערך בודד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dirty="0"/>
              <a:t>כאשר רוצים לעשות "</a:t>
            </a:r>
            <a:r>
              <a:rPr lang="en-US" dirty="0"/>
              <a:t>JOIN</a:t>
            </a:r>
            <a:r>
              <a:rPr lang="he-IL" dirty="0"/>
              <a:t>" מול פונקציות שמחזירות </a:t>
            </a:r>
            <a:r>
              <a:rPr lang="he-IL" b="1" dirty="0"/>
              <a:t>טבלה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958B0-8BD9-40F2-AF32-E2917133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9504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EDB72-3220-441D-992C-AD814CAC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מילה על </a:t>
            </a:r>
            <a:r>
              <a:rPr lang="en-US" dirty="0"/>
              <a:t>SQL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CDBD4-80FC-47F7-8ED5-F4740A141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dirty="0"/>
              <a:t>פונקציות ב- </a:t>
            </a:r>
            <a:r>
              <a:rPr lang="en-US" dirty="0"/>
              <a:t>SQL</a:t>
            </a:r>
            <a:r>
              <a:rPr lang="he-IL" dirty="0"/>
              <a:t> מקבלות איזשהו ערך ומחזירות תשובה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dirty="0"/>
              <a:t>קיימים מספר סוגי פונקציות עיקריים:</a:t>
            </a:r>
          </a:p>
          <a:p>
            <a:pPr marL="806450" lvl="1" indent="-457200">
              <a:buFont typeface="Arial" panose="020B0604020202020204" pitchFamily="34" charset="0"/>
              <a:buChar char="•"/>
            </a:pPr>
            <a:r>
              <a:rPr lang="he-IL" dirty="0"/>
              <a:t>פונקציות שמקבלות סקאלר ומחזירות סקאלר (למשל </a:t>
            </a:r>
            <a:r>
              <a:rPr lang="en-US" dirty="0"/>
              <a:t>DATEDIFF, GETDATE, LEN</a:t>
            </a:r>
            <a:r>
              <a:rPr lang="he-IL" dirty="0"/>
              <a:t> וכו</a:t>
            </a:r>
            <a:r>
              <a:rPr lang="en-US" dirty="0"/>
              <a:t>'</a:t>
            </a:r>
            <a:r>
              <a:rPr lang="he-IL" dirty="0"/>
              <a:t>)</a:t>
            </a:r>
          </a:p>
          <a:p>
            <a:pPr marL="806450" lvl="1" indent="-457200">
              <a:buFont typeface="Arial" panose="020B0604020202020204" pitchFamily="34" charset="0"/>
              <a:buChar char="•"/>
            </a:pPr>
            <a:r>
              <a:rPr lang="he-IL" dirty="0"/>
              <a:t>פונקציות אגרגציה שמקבלות </a:t>
            </a:r>
            <a:r>
              <a:rPr lang="he-IL" u="sng" dirty="0"/>
              <a:t>אוסף</a:t>
            </a:r>
            <a:r>
              <a:rPr lang="he-IL" dirty="0"/>
              <a:t> של ערכים ומחזירות </a:t>
            </a:r>
            <a:r>
              <a:rPr lang="he-IL" u="sng" dirty="0"/>
              <a:t>סקאלר</a:t>
            </a:r>
            <a:r>
              <a:rPr lang="he-IL" dirty="0"/>
              <a:t> (למשל </a:t>
            </a:r>
            <a:r>
              <a:rPr lang="en-US" dirty="0"/>
              <a:t>COUNT, AVG</a:t>
            </a:r>
            <a:r>
              <a:rPr lang="he-IL" dirty="0"/>
              <a:t> וכו</a:t>
            </a:r>
            <a:r>
              <a:rPr lang="en-US" dirty="0"/>
              <a:t>'</a:t>
            </a:r>
            <a:r>
              <a:rPr lang="he-IL" dirty="0"/>
              <a:t>)</a:t>
            </a:r>
          </a:p>
          <a:p>
            <a:pPr marL="806450" lvl="1" indent="-457200">
              <a:buFont typeface="Arial" panose="020B0604020202020204" pitchFamily="34" charset="0"/>
              <a:buChar char="•"/>
            </a:pPr>
            <a:r>
              <a:rPr lang="he-IL" dirty="0"/>
              <a:t>פונקציות שמקבלות סקאלר ומחזירות טבלה – תכף נראה</a:t>
            </a:r>
          </a:p>
          <a:p>
            <a:pPr marL="806450" lvl="1" indent="-457200">
              <a:buFont typeface="Arial" panose="020B0604020202020204" pitchFamily="34" charset="0"/>
              <a:buChar char="•"/>
            </a:pPr>
            <a:r>
              <a:rPr lang="he-IL" dirty="0"/>
              <a:t>(פונקציות יכולות גם לקבל משתנה טבלאי, לא נדבר על זה)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C347EE-6A83-4176-8680-7DBEE1A1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9498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A855-5554-4EFD-AE27-7795F1AA2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הבעייה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CB8FB-4D8D-44FB-B417-2AC6F9E28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נתונה טבלה כזאת:</a:t>
            </a:r>
          </a:p>
          <a:p>
            <a:endParaRPr lang="he-IL" dirty="0"/>
          </a:p>
          <a:p>
            <a:r>
              <a:rPr lang="he-IL" dirty="0"/>
              <a:t>אנחנו רוצים לפצל את ה- </a:t>
            </a:r>
            <a:r>
              <a:rPr lang="en-US" dirty="0"/>
              <a:t>Properties</a:t>
            </a:r>
            <a:r>
              <a:rPr lang="he-IL" dirty="0"/>
              <a:t> ולעשות טבלה שממפה בן </a:t>
            </a:r>
            <a:r>
              <a:rPr lang="en-US" dirty="0"/>
              <a:t>Id</a:t>
            </a:r>
            <a:r>
              <a:rPr lang="he-IL" dirty="0"/>
              <a:t> של אדם ל-</a:t>
            </a:r>
            <a:r>
              <a:rPr lang="en-US" dirty="0"/>
              <a:t>property</a:t>
            </a:r>
            <a:r>
              <a:rPr lang="he-IL" dirty="0"/>
              <a:t> בודד שלו. כלומר, נרצה טבלה כזאת: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0EB137-4721-40B7-BA51-AB1247CE1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3CF274-68FD-4AF4-A80D-E13BB76480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1523301"/>
            <a:ext cx="3448050" cy="647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B315F8-9D95-4BDC-A692-69FDBF796F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8900" y="3465702"/>
            <a:ext cx="14478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486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696EF-AE2F-48D6-957A-E943453D6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ALL</a:t>
            </a:r>
            <a:r>
              <a:rPr lang="he-IL" dirty="0"/>
              <a:t> ו- </a:t>
            </a:r>
            <a:r>
              <a:rPr lang="en-US" dirty="0"/>
              <a:t>ANY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F4198-3974-445D-917F-A8550F5CC6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5AFA25-DAFE-406D-B54C-FC2B4CAB6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 altLang="en-US"/>
              <a:t>©</a:t>
            </a:r>
            <a:r>
              <a:rPr lang="he-IL" altLang="en-US"/>
              <a:t> שחר גבירץ</a:t>
            </a:r>
          </a:p>
          <a:p>
            <a:pPr rtl="1"/>
            <a:r>
              <a:rPr lang="en-US" altLang="en-US">
                <a:hlinkClick r:id="rId2"/>
              </a:rPr>
              <a:t>Shahar@IShahar.net</a:t>
            </a:r>
            <a:endParaRPr lang="en-US" altLang="en-US"/>
          </a:p>
          <a:p>
            <a:pPr rtl="1"/>
            <a:r>
              <a:rPr lang="en-US" altLang="en-US">
                <a:hlinkClick r:id="rId3"/>
              </a:rPr>
              <a:t>http://ishahar.net</a:t>
            </a:r>
            <a:endParaRPr lang="en-US" altLang="en-US"/>
          </a:p>
          <a:p>
            <a:pPr rtl="1"/>
            <a:endParaRPr lang="en-US" altLang="en-US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9254914"/>
      </p:ext>
    </p:extLst>
  </p:cSld>
  <p:clrMapOvr>
    <a:masterClrMapping/>
  </p:clrMapOvr>
</p:sld>
</file>

<file path=ppt/theme/theme1.xml><?xml version="1.0" encoding="utf-8"?>
<a:theme xmlns:a="http://schemas.openxmlformats.org/drawingml/2006/main" name="Sales training presentation">
  <a:themeElements>
    <a:clrScheme name="Sales Training_final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ales Training_final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les Training_final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es Training_final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C5396D2-02D1-410F-9F0D-73F6F0F10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Sales training presentation</Template>
  <TotalTime>1744</TotalTime>
  <Words>1041</Words>
  <Application>Microsoft Office PowerPoint</Application>
  <PresentationFormat>On-screen Show (4:3)</PresentationFormat>
  <Paragraphs>169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Wingdings</vt:lpstr>
      <vt:lpstr>Sales training presentation</vt:lpstr>
      <vt:lpstr>SQL - כתיבת שאילתות למתחילים</vt:lpstr>
      <vt:lpstr>בתוכנית</vt:lpstr>
      <vt:lpstr>APPLY - תזכורת</vt:lpstr>
      <vt:lpstr>APPLY - תזכורת</vt:lpstr>
      <vt:lpstr>APPLY - תזכורת</vt:lpstr>
      <vt:lpstr>דוגמאות לשימושים של APPLY</vt:lpstr>
      <vt:lpstr>מילה על SQL Functions</vt:lpstr>
      <vt:lpstr>הבעייה</vt:lpstr>
      <vt:lpstr>ALL ו- ANY</vt:lpstr>
      <vt:lpstr>ALL</vt:lpstr>
      <vt:lpstr>ANY</vt:lpstr>
      <vt:lpstr>ALL/ANY</vt:lpstr>
      <vt:lpstr>ANY</vt:lpstr>
      <vt:lpstr>EXISTS</vt:lpstr>
      <vt:lpstr>אופרטורים בין שאילתות</vt:lpstr>
      <vt:lpstr>UNION ו- UNION ALL</vt:lpstr>
      <vt:lpstr>UNION ו- UNION ALL</vt:lpstr>
      <vt:lpstr>INTERSECT ו- EXCEPT</vt:lpstr>
      <vt:lpstr>PowerPoint Presentation</vt:lpstr>
      <vt:lpstr>PowerPoint Presentation</vt:lpstr>
      <vt:lpstr>PowerPoint Presentation</vt:lpstr>
      <vt:lpstr>משהו חביב לסיום</vt:lpstr>
      <vt:lpstr>PowerPoint Presentation</vt:lpstr>
      <vt:lpstr>PowerPoint Presentation</vt:lpstr>
      <vt:lpstr>SQL - כתיבת שאילתות למתחילים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Shahar Gvirtz</dc:creator>
  <cp:keywords/>
  <cp:lastModifiedBy>Shahar Gvirtz</cp:lastModifiedBy>
  <cp:revision>137</cp:revision>
  <dcterms:created xsi:type="dcterms:W3CDTF">2017-02-26T11:41:38Z</dcterms:created>
  <dcterms:modified xsi:type="dcterms:W3CDTF">2017-06-04T22:07:20Z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TC012137211033</vt:lpwstr>
  </property>
</Properties>
</file>